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80" r:id="rId25"/>
    <p:sldId id="281" r:id="rId26"/>
    <p:sldId id="282" r:id="rId27"/>
    <p:sldId id="278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6C0024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12943-D820-4389-BA01-8A15CE5F55B9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C526E-FBDD-45A7-8F23-C8B3F6AC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87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73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4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4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4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4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16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16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5477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06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06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04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81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151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70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265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26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81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81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81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16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16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16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526E-FBDD-45A7-8F23-C8B3F6ACAC3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724525" y="417988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364163" y="10318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395288" y="1268413"/>
            <a:ext cx="8497887" cy="4608512"/>
          </a:xfrm>
          <a:prstGeom prst="homePlate">
            <a:avLst>
              <a:gd name="adj" fmla="val 8400"/>
            </a:avLst>
          </a:prstGeom>
          <a:solidFill>
            <a:schemeClr val="bg1"/>
          </a:solidFill>
          <a:ln w="12700">
            <a:solidFill>
              <a:srgbClr val="6C002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7C6EA5-FD7E-4E3F-B178-A957E5F1B74D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3078" name="Picture 6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39750" y="242093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>
            <a:lvl1pPr algn="ctr">
              <a:defRPr>
                <a:solidFill>
                  <a:srgbClr val="4D4D4D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36F86-13E0-4149-9F48-0E62334B99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6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CD052-A2C1-4ABE-B9B9-92062D472A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8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5E1DC-8E97-48E6-A166-0433BC2F86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380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1E652-A364-4004-BF66-EAEE9023A4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1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7713C-3089-4E1D-92C6-BFC8F055AA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BB408-377C-4620-9D88-C334C8D921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5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53EA9-C08A-4914-B886-35389C0BF0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0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C43F6-055A-4DEA-ABD2-3C7CF4A122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AD697-8A02-4CFC-9EA8-FBFDD1D976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0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93785-C76B-4486-B63F-614C23540C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395288" y="1557338"/>
            <a:ext cx="8497887" cy="4608512"/>
          </a:xfrm>
          <a:prstGeom prst="homePlate">
            <a:avLst>
              <a:gd name="adj" fmla="val 8400"/>
            </a:avLst>
          </a:prstGeom>
          <a:solidFill>
            <a:srgbClr val="6C0024"/>
          </a:solidFill>
          <a:ln w="9525">
            <a:solidFill>
              <a:srgbClr val="6C002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040A31D-4D77-487F-AB02-B5710F9407A9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1" name="Picture 7" descr="apple_00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20638" y="0"/>
            <a:ext cx="1547812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Межличностные, специализированные и массовые коммуникации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C00000"/>
                </a:solidFill>
              </a:rPr>
              <a:t>Малая группа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Интегральной </a:t>
            </a:r>
            <a:r>
              <a:rPr lang="ru-RU" dirty="0"/>
              <a:t>характеристикой системы внутригрупповых связей является </a:t>
            </a:r>
            <a:r>
              <a:rPr lang="ru-RU" i="1" dirty="0">
                <a:solidFill>
                  <a:srgbClr val="FFFF00"/>
                </a:solidFill>
              </a:rPr>
              <a:t>степень сплоченности</a:t>
            </a:r>
            <a:r>
              <a:rPr lang="ru-RU" dirty="0"/>
              <a:t>, индексом которой может служить частота или степень совпадения мнений, оценок, установок и позиций членов группы по отношению к объектам, наиболее значимым для группы в целом.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57571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C00000"/>
                </a:solidFill>
              </a:rPr>
              <a:t>Малая группа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Важнейшими </a:t>
            </a:r>
            <a:r>
              <a:rPr lang="ru-RU" sz="2800" dirty="0"/>
              <a:t>механизмами формирования групповой сплоченности выступает </a:t>
            </a:r>
            <a:r>
              <a:rPr lang="ru-RU" sz="2800" i="1" dirty="0">
                <a:solidFill>
                  <a:srgbClr val="FFFF00"/>
                </a:solidFill>
              </a:rPr>
              <a:t>групповое давление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FFFF00"/>
                </a:solidFill>
              </a:rPr>
              <a:t>процесс преодоления </a:t>
            </a:r>
            <a:r>
              <a:rPr lang="ru-RU" sz="2800" i="1" dirty="0">
                <a:solidFill>
                  <a:srgbClr val="FFFF00"/>
                </a:solidFill>
              </a:rPr>
              <a:t>когнитивного диссонанса</a:t>
            </a:r>
            <a:r>
              <a:rPr lang="ru-RU" sz="2800" i="1" dirty="0" smtClean="0"/>
              <a:t>.</a:t>
            </a:r>
          </a:p>
          <a:p>
            <a:pPr marL="0" indent="0" algn="just">
              <a:buNone/>
            </a:pPr>
            <a:r>
              <a:rPr lang="ru-RU" sz="2800" dirty="0"/>
              <a:t>В малой группе </a:t>
            </a:r>
            <a:r>
              <a:rPr lang="ru-RU" sz="2800" dirty="0" smtClean="0"/>
              <a:t>разная информация </a:t>
            </a:r>
            <a:r>
              <a:rPr lang="ru-RU" sz="2800" dirty="0"/>
              <a:t>распространяется по </a:t>
            </a:r>
            <a:r>
              <a:rPr lang="ru-RU" sz="2800" dirty="0" smtClean="0">
                <a:solidFill>
                  <a:srgbClr val="FFFF00"/>
                </a:solidFill>
              </a:rPr>
              <a:t>коммуникативным сетям</a:t>
            </a:r>
            <a:r>
              <a:rPr lang="ru-RU" sz="2800" dirty="0"/>
              <a:t> </a:t>
            </a:r>
            <a:r>
              <a:rPr lang="ru-RU" sz="2800" dirty="0" smtClean="0"/>
              <a:t>– централизованным и </a:t>
            </a:r>
            <a:r>
              <a:rPr lang="ru-RU" sz="2800" dirty="0"/>
              <a:t>децентрализованными.</a:t>
            </a:r>
          </a:p>
        </p:txBody>
      </p:sp>
    </p:spTree>
    <p:extLst>
      <p:ext uri="{BB962C8B-B14F-4D97-AF65-F5344CB8AC3E}">
        <p14:creationId xmlns:p14="http://schemas.microsoft.com/office/powerpoint/2010/main" val="28922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</a:t>
            </a:r>
            <a:r>
              <a:rPr lang="ru-RU" dirty="0" smtClean="0"/>
              <a:t>ентрализованные коммуникативные сети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5947589" cy="174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57301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фронтальная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участники не вступают в контакт, но находятся в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 зрения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 друга;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радиальная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вся информация передается членам группы только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центральное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лицо;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иерархическая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структура с двумя и более уровнями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соподчинения членов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122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Децентрализованные коммуникативные сети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00983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</a:t>
            </a:r>
            <a:r>
              <a:rPr lang="ru-RU" sz="2400" b="1" dirty="0" smtClean="0">
                <a:solidFill>
                  <a:srgbClr val="FFFF00"/>
                </a:solidFill>
              </a:rPr>
              <a:t>цепочка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— информация передается </a:t>
            </a:r>
            <a:r>
              <a:rPr lang="ru-RU" sz="2400" dirty="0" smtClean="0">
                <a:solidFill>
                  <a:schemeClr val="bg1"/>
                </a:solidFill>
              </a:rPr>
              <a:t>последовательно </a:t>
            </a:r>
            <a:r>
              <a:rPr lang="ru-RU" sz="2400" dirty="0">
                <a:solidFill>
                  <a:schemeClr val="bg1"/>
                </a:solidFill>
              </a:rPr>
              <a:t>от одного </a:t>
            </a:r>
            <a:r>
              <a:rPr lang="ru-RU" sz="2400" dirty="0" smtClean="0">
                <a:solidFill>
                  <a:schemeClr val="bg1"/>
                </a:solidFill>
              </a:rPr>
              <a:t>члена группы </a:t>
            </a:r>
            <a:r>
              <a:rPr lang="ru-RU" sz="2400" dirty="0">
                <a:solidFill>
                  <a:schemeClr val="bg1"/>
                </a:solidFill>
              </a:rPr>
              <a:t>к другому;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Б) </a:t>
            </a:r>
            <a:r>
              <a:rPr lang="ru-RU" sz="2400" b="1" dirty="0">
                <a:solidFill>
                  <a:srgbClr val="FFFF00"/>
                </a:solidFill>
              </a:rPr>
              <a:t>круговая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— здесь одинаковыми возможностями располагают все </a:t>
            </a:r>
            <a:r>
              <a:rPr lang="ru-RU" sz="2400" dirty="0" smtClean="0">
                <a:solidFill>
                  <a:schemeClr val="bg1"/>
                </a:solidFill>
              </a:rPr>
              <a:t>без исключения </a:t>
            </a:r>
            <a:r>
              <a:rPr lang="ru-RU" sz="2400" dirty="0">
                <a:solidFill>
                  <a:schemeClr val="bg1"/>
                </a:solidFill>
              </a:rPr>
              <a:t>члены </a:t>
            </a:r>
            <a:r>
              <a:rPr lang="ru-RU" sz="2400" dirty="0" smtClean="0">
                <a:solidFill>
                  <a:schemeClr val="bg1"/>
                </a:solidFill>
              </a:rPr>
              <a:t>группы, информация </a:t>
            </a:r>
            <a:r>
              <a:rPr lang="ru-RU" sz="2400" dirty="0">
                <a:solidFill>
                  <a:schemeClr val="bg1"/>
                </a:solidFill>
              </a:rPr>
              <a:t>может бесконечно </a:t>
            </a:r>
            <a:r>
              <a:rPr lang="ru-RU" sz="2400" dirty="0" smtClean="0">
                <a:solidFill>
                  <a:schemeClr val="bg1"/>
                </a:solidFill>
              </a:rPr>
              <a:t>долго циркулировать </a:t>
            </a:r>
            <a:r>
              <a:rPr lang="ru-RU" sz="2400" dirty="0">
                <a:solidFill>
                  <a:schemeClr val="bg1"/>
                </a:solidFill>
              </a:rPr>
              <a:t>между членами группы, дополняться и уточняться;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В) </a:t>
            </a:r>
            <a:r>
              <a:rPr lang="ru-RU" sz="2400" b="1" dirty="0">
                <a:solidFill>
                  <a:srgbClr val="FFFF00"/>
                </a:solidFill>
              </a:rPr>
              <a:t>полная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— отсутствуют препятствия для свободного общения и </a:t>
            </a:r>
            <a:r>
              <a:rPr lang="ru-RU" sz="2400" dirty="0" smtClean="0">
                <a:solidFill>
                  <a:schemeClr val="bg1"/>
                </a:solidFill>
              </a:rPr>
              <a:t>передачи информации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85" y="1700808"/>
            <a:ext cx="46005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925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Коммуникации в организации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 smtClean="0"/>
              <a:t>информационные </a:t>
            </a:r>
            <a:r>
              <a:rPr lang="ru-RU" i="1" dirty="0"/>
              <a:t>взаимодействия, в которые вступают люди при выполнении своих функциональных обязанностей или должностных </a:t>
            </a:r>
            <a:r>
              <a:rPr lang="ru-RU" i="1" dirty="0" smtClean="0"/>
              <a:t>инструкций.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533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Коммуникации в </a:t>
            </a:r>
            <a:r>
              <a:rPr lang="ru-RU" i="1" dirty="0" smtClean="0"/>
              <a:t>организации особенности: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3"/>
          </a:xfrm>
        </p:spPr>
        <p:txBody>
          <a:bodyPr/>
          <a:lstStyle/>
          <a:p>
            <a:pPr lvl="0" algn="just"/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Одновременно осуществляются сверху вниз, снизу вверх и горизонтально;</a:t>
            </a:r>
          </a:p>
          <a:p>
            <a:pPr lvl="0"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Являются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функцией управления, которая при правильно организованной передаче информации обеспечивает надежное соединение всех подсистем организации и их взаимодействие.</a:t>
            </a:r>
          </a:p>
          <a:p>
            <a:pPr lvl="0" algn="just"/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Разделение труда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существенно упрощает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коммуникации. Параллельно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структурированной сетью коммуникации образуется неформальная сеть, которая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либо способствует,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либо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затрудняет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функционирование структурированной сети.</a:t>
            </a:r>
          </a:p>
        </p:txBody>
      </p:sp>
    </p:spTree>
    <p:extLst>
      <p:ext uri="{BB962C8B-B14F-4D97-AF65-F5344CB8AC3E}">
        <p14:creationId xmlns:p14="http://schemas.microsoft.com/office/powerpoint/2010/main" val="3983570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</a:t>
            </a:r>
            <a:r>
              <a:rPr lang="ru-RU" dirty="0" smtClean="0"/>
              <a:t>ункции </a:t>
            </a:r>
            <a:r>
              <a:rPr lang="ru-RU" dirty="0"/>
              <a:t>коммуникации внутри организации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контроль, </a:t>
            </a:r>
            <a:endParaRPr lang="ru-RU" dirty="0" smtClean="0"/>
          </a:p>
          <a:p>
            <a:r>
              <a:rPr lang="ru-RU" dirty="0" smtClean="0"/>
              <a:t>мотивация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эмоциональное </a:t>
            </a:r>
            <a:r>
              <a:rPr lang="ru-RU" dirty="0"/>
              <a:t>выражение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передача </a:t>
            </a:r>
            <a:r>
              <a:rPr lang="ru-RU" dirty="0"/>
              <a:t>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469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Процесс обмена информацией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Формальная передача информации.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Осуществляется при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 стандартизированных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 (бланков), в которые вносится информация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Стандартные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дают преимущества инициатору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передаваемой информации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введение в оборот соответствующего бланка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значительно экономит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время. Бланки выгодны также получателю информации: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используя форму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он может уточнить, какие именно сведения ему нужны в работе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Главный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недостаток любой стандартной формы заключается в отсутствии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нее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гибкости.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9125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Процесс обмена информацией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/>
              <a:t>Неформальные коммуникации. </a:t>
            </a:r>
            <a:r>
              <a:rPr lang="ru-RU" sz="2400" b="0" dirty="0"/>
              <a:t>Канал неформальных </a:t>
            </a:r>
            <a:r>
              <a:rPr lang="ru-RU" sz="2400" b="0" dirty="0" smtClean="0"/>
              <a:t>коммуникаций можно </a:t>
            </a:r>
            <a:r>
              <a:rPr lang="ru-RU" sz="2400" b="0" dirty="0"/>
              <a:t>назвать каналом распространения слухов. Неформальные </a:t>
            </a:r>
            <a:r>
              <a:rPr lang="ru-RU" sz="2400" b="0" dirty="0" smtClean="0"/>
              <a:t>каналы часто </a:t>
            </a:r>
            <a:r>
              <a:rPr lang="ru-RU" sz="2400" b="0" dirty="0"/>
              <a:t>действуют быстрее формальных, и почти всегда </a:t>
            </a:r>
            <a:r>
              <a:rPr lang="ru-RU" sz="2400" b="0" dirty="0" smtClean="0"/>
              <a:t>доверие </a:t>
            </a:r>
            <a:r>
              <a:rPr lang="ru-RU" sz="2400" b="0" dirty="0" err="1" smtClean="0"/>
              <a:t>коммуникантов</a:t>
            </a:r>
            <a:r>
              <a:rPr lang="ru-RU" sz="2400" b="0" dirty="0" smtClean="0"/>
              <a:t> </a:t>
            </a:r>
            <a:r>
              <a:rPr lang="ru-RU" sz="2400" b="0" dirty="0"/>
              <a:t>к неформальной информации выше, чем к </a:t>
            </a:r>
            <a:r>
              <a:rPr lang="ru-RU" sz="2400" b="0" dirty="0" smtClean="0"/>
              <a:t>формальному источнику</a:t>
            </a:r>
            <a:r>
              <a:rPr lang="ru-RU" sz="2400" b="0" dirty="0"/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7974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Коммуникации в организации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Офисные коммуникации </a:t>
            </a:r>
            <a:r>
              <a:rPr lang="ru-RU" sz="28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коммуникации, осуществляемые в офисе и с помощью офиса</a:t>
            </a:r>
            <a:r>
              <a:rPr lang="ru-RU" sz="2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2800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Маркетинговые коммуникации </a:t>
            </a:r>
            <a:r>
              <a:rPr lang="ru-RU" sz="2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процесс </a:t>
            </a:r>
            <a:r>
              <a:rPr lang="ru-RU" sz="28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передачи обращения от производителя к потребителю с целью представить ему товар или услуги организации в привлекательном виде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542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Межличностная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/>
              <a:t>процесс обмена сообщениями и их интерпретация двумя или несколькими индивидами, вступившими в контакт друг с другом</a:t>
            </a:r>
            <a:r>
              <a:rPr lang="ru-RU" i="1" dirty="0" smtClean="0"/>
              <a:t>.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Функции: информационная, экспрессивная, прагматическая </a:t>
            </a:r>
            <a:r>
              <a:rPr lang="ru-RU" dirty="0"/>
              <a:t>и </a:t>
            </a:r>
            <a:r>
              <a:rPr lang="ru-RU" dirty="0" smtClean="0"/>
              <a:t>социальная.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317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Массовая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600" b="0" i="1" dirty="0" smtClean="0"/>
              <a:t>– </a:t>
            </a:r>
            <a:r>
              <a:rPr lang="ru-RU" sz="26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распространения информации (знаний, духовных ценностей, моральных и правовых норм и т.п.) с помощью технических средств (пресса, радио, телевидение и др.) на численно большие, рассредоточенные аудитории</a:t>
            </a:r>
            <a:r>
              <a:rPr lang="ru-RU" sz="2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5765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Массовая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FF00"/>
                </a:solidFill>
              </a:rPr>
              <a:t>Массовость</a:t>
            </a:r>
            <a:r>
              <a:rPr lang="ru-RU" sz="2400" b="0" dirty="0"/>
              <a:t>. Участниками процесса общения становятся не </a:t>
            </a:r>
            <a:r>
              <a:rPr lang="ru-RU" sz="2400" b="0" dirty="0" smtClean="0"/>
              <a:t>отдельные индивиды</a:t>
            </a:r>
            <a:r>
              <a:rPr lang="ru-RU" sz="2400" b="0" dirty="0"/>
              <a:t>, а мифологизированные собирательные субъекты: народ, партия</a:t>
            </a:r>
            <a:r>
              <a:rPr lang="ru-RU" sz="2400" b="0" dirty="0" smtClean="0"/>
              <a:t>, правительство</a:t>
            </a:r>
            <a:r>
              <a:rPr lang="ru-RU" sz="2400" b="0" dirty="0"/>
              <a:t>, армия, олигархи.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FFFF00"/>
                </a:solidFill>
              </a:rPr>
              <a:t>Социальная значимость </a:t>
            </a:r>
            <a:r>
              <a:rPr lang="ru-RU" sz="2400" b="0" dirty="0"/>
              <a:t>массовой коммуникации заключается </a:t>
            </a:r>
            <a:r>
              <a:rPr lang="ru-RU" sz="2400" b="0" dirty="0" smtClean="0"/>
              <a:t>в соответствии </a:t>
            </a:r>
            <a:r>
              <a:rPr lang="ru-RU" sz="2400" b="0" dirty="0"/>
              <a:t>определенным социальным запросам и ожиданиям.</a:t>
            </a:r>
          </a:p>
          <a:p>
            <a:pPr marL="0" indent="0" algn="just">
              <a:buNone/>
            </a:pPr>
            <a:r>
              <a:rPr lang="ru-RU" sz="2400" b="0" dirty="0"/>
              <a:t>Массовой коммуникации, особенно в современную эпоху, </a:t>
            </a:r>
            <a:r>
              <a:rPr lang="ru-RU" sz="2400" dirty="0" smtClean="0"/>
              <a:t>свойственна </a:t>
            </a:r>
            <a:r>
              <a:rPr lang="ru-RU" sz="2400" dirty="0" smtClean="0">
                <a:solidFill>
                  <a:srgbClr val="FFFF00"/>
                </a:solidFill>
              </a:rPr>
              <a:t>многоканальность</a:t>
            </a:r>
            <a:r>
              <a:rPr lang="ru-RU" sz="2400" b="0" dirty="0"/>
              <a:t>: используются визуальный, аудиальный, </a:t>
            </a:r>
            <a:r>
              <a:rPr lang="ru-RU" sz="2400" b="0" dirty="0" smtClean="0"/>
              <a:t>аудио-визуальный </a:t>
            </a:r>
            <a:r>
              <a:rPr lang="ru-RU" sz="2400" b="0" dirty="0"/>
              <a:t>канал, устная или письменная форма коммуникации и т.п.</a:t>
            </a:r>
            <a:endParaRPr lang="ru-RU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983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Массовая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600" b="0" i="1" dirty="0">
                <a:solidFill>
                  <a:srgbClr val="FFFF00"/>
                </a:solidFill>
              </a:rPr>
              <a:t>Средства массовой коммуникации </a:t>
            </a:r>
            <a:r>
              <a:rPr lang="ru-RU" sz="2600" b="0" i="1" dirty="0"/>
              <a:t>(СМК) – это специальные каналы и передатчики, благодаря которым происходит распространение информационных сообщений на большие </a:t>
            </a:r>
            <a:r>
              <a:rPr lang="ru-RU" sz="2600" b="0" i="1" dirty="0" smtClean="0"/>
              <a:t>территории: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массовой информации (СМИ</a:t>
            </a:r>
            <a:r>
              <a:rPr lang="ru-RU" sz="2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телекоммуникация;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информатика.</a:t>
            </a:r>
            <a:endParaRPr lang="ru-RU" sz="2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4869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Коммуникационный процесс </a:t>
            </a:r>
            <a:r>
              <a:rPr lang="ru-RU" dirty="0"/>
              <a:t>в СМК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1" dirty="0" err="1"/>
              <a:t>диахронность</a:t>
            </a:r>
            <a:r>
              <a:rPr lang="ru-RU" b="0" dirty="0"/>
              <a:t> (сообщение сохраняется во времени); </a:t>
            </a:r>
            <a:endParaRPr lang="ru-RU" b="0" dirty="0" smtClean="0"/>
          </a:p>
          <a:p>
            <a:pPr algn="just"/>
            <a:r>
              <a:rPr lang="ru-RU" b="0" i="1" dirty="0" err="1" smtClean="0"/>
              <a:t>диатопность</a:t>
            </a:r>
            <a:r>
              <a:rPr lang="ru-RU" b="0" dirty="0" smtClean="0"/>
              <a:t> </a:t>
            </a:r>
            <a:r>
              <a:rPr lang="ru-RU" b="0" dirty="0"/>
              <a:t>(информационные сообщения преодолевают огромные расстояния); </a:t>
            </a:r>
            <a:endParaRPr lang="ru-RU" b="0" dirty="0" smtClean="0"/>
          </a:p>
          <a:p>
            <a:pPr algn="just"/>
            <a:r>
              <a:rPr lang="ru-RU" b="0" i="1" dirty="0" smtClean="0"/>
              <a:t>мультиплицирование</a:t>
            </a:r>
            <a:r>
              <a:rPr lang="ru-RU" b="0" dirty="0" smtClean="0"/>
              <a:t> </a:t>
            </a:r>
            <a:r>
              <a:rPr lang="ru-RU" b="0" dirty="0"/>
              <a:t>(сообщение подвергается многократному повторению с относительно неизменным содержанием</a:t>
            </a:r>
            <a:r>
              <a:rPr lang="ru-RU" b="0" dirty="0" smtClean="0"/>
              <a:t>).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478611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массовой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FF00"/>
                </a:solidFill>
              </a:rPr>
              <a:t>Информационная функция</a:t>
            </a:r>
            <a:r>
              <a:rPr lang="ru-RU" sz="2400" dirty="0"/>
              <a:t> </a:t>
            </a:r>
            <a:r>
              <a:rPr lang="ru-RU" sz="2400" b="0" dirty="0"/>
              <a:t>заключается в предоставлении </a:t>
            </a:r>
            <a:r>
              <a:rPr lang="ru-RU" sz="2400" b="0" dirty="0" smtClean="0"/>
              <a:t>массовому читателю</a:t>
            </a:r>
            <a:r>
              <a:rPr lang="ru-RU" sz="2400" b="0" dirty="0"/>
              <a:t>, слушателю и зрителю актуальной информации о самых </a:t>
            </a:r>
            <a:r>
              <a:rPr lang="ru-RU" sz="2400" b="0" dirty="0" smtClean="0"/>
              <a:t>различных сферах </a:t>
            </a:r>
            <a:r>
              <a:rPr lang="ru-RU" sz="2400" b="0" dirty="0"/>
              <a:t>деятельности.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FFFF00"/>
                </a:solidFill>
              </a:rPr>
              <a:t>Регулирующая функция</a:t>
            </a:r>
            <a:r>
              <a:rPr lang="ru-RU" sz="2400" b="0" dirty="0">
                <a:solidFill>
                  <a:srgbClr val="FFFF00"/>
                </a:solidFill>
              </a:rPr>
              <a:t>. </a:t>
            </a:r>
            <a:r>
              <a:rPr lang="ru-RU" sz="2400" b="0" dirty="0"/>
              <a:t>Массовая коммуникация влияет </a:t>
            </a:r>
            <a:r>
              <a:rPr lang="ru-RU" sz="2400" b="0" dirty="0" smtClean="0"/>
              <a:t>на формирование </a:t>
            </a:r>
            <a:r>
              <a:rPr lang="ru-RU" sz="2400" b="0" dirty="0"/>
              <a:t>общественного сознания группы и личности, </a:t>
            </a:r>
            <a:r>
              <a:rPr lang="ru-RU" sz="2400" b="0" dirty="0" smtClean="0"/>
              <a:t>на формирование </a:t>
            </a:r>
            <a:r>
              <a:rPr lang="ru-RU" sz="2400" b="0" dirty="0"/>
              <a:t>общественного мнения и создание социальных стереотипов</a:t>
            </a:r>
            <a:r>
              <a:rPr lang="ru-RU" sz="2400" b="0" dirty="0" smtClean="0"/>
              <a:t>. Здесь </a:t>
            </a:r>
            <a:r>
              <a:rPr lang="ru-RU" sz="2400" b="0" dirty="0"/>
              <a:t>же кроются возможности управлять общественным сознанием.</a:t>
            </a:r>
            <a:endParaRPr lang="ru-RU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2392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массовой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b="0" dirty="0"/>
              <a:t>Люди, как правило, принимают те социальные нормы поведения</a:t>
            </a:r>
            <a:r>
              <a:rPr lang="ru-RU" sz="2400" b="0" dirty="0" smtClean="0"/>
              <a:t>, этические </a:t>
            </a:r>
            <a:r>
              <a:rPr lang="ru-RU" sz="2400" b="0" dirty="0"/>
              <a:t>требования, эстетические принципы, которые убедительно</a:t>
            </a:r>
          </a:p>
          <a:p>
            <a:pPr marL="0" indent="0" algn="just">
              <a:buNone/>
            </a:pPr>
            <a:r>
              <a:rPr lang="ru-RU" sz="2400" b="0" dirty="0"/>
              <a:t>пропагандируются СМИ как положительный стереотип образа жизни, </a:t>
            </a:r>
            <a:r>
              <a:rPr lang="ru-RU" sz="2400" b="0" dirty="0" smtClean="0"/>
              <a:t>стиля одежды</a:t>
            </a:r>
            <a:r>
              <a:rPr lang="ru-RU" sz="2400" b="0" dirty="0"/>
              <a:t>, формы общения и т.п. Так происходит </a:t>
            </a:r>
            <a:r>
              <a:rPr lang="ru-RU" sz="2400" dirty="0">
                <a:solidFill>
                  <a:srgbClr val="FFFF00"/>
                </a:solidFill>
              </a:rPr>
              <a:t>социализация индивида</a:t>
            </a:r>
            <a:r>
              <a:rPr lang="ru-RU" sz="2400" dirty="0"/>
              <a:t> </a:t>
            </a:r>
            <a:r>
              <a:rPr lang="ru-RU" sz="2400" b="0" dirty="0" smtClean="0"/>
              <a:t>в соответствии </a:t>
            </a:r>
            <a:r>
              <a:rPr lang="ru-RU" sz="2400" b="0" dirty="0"/>
              <a:t>с нормами, желательными для общества в </a:t>
            </a:r>
            <a:r>
              <a:rPr lang="ru-RU" sz="2400" b="0" dirty="0" smtClean="0"/>
              <a:t>данный исторический </a:t>
            </a:r>
            <a:r>
              <a:rPr lang="ru-RU" sz="2400" b="0" dirty="0"/>
              <a:t>период</a:t>
            </a:r>
            <a:r>
              <a:rPr lang="ru-RU" sz="2400" b="0" dirty="0" smtClean="0"/>
              <a:t>.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3065687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массовой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FFFF00"/>
                </a:solidFill>
              </a:rPr>
              <a:t>Культурологическая функция </a:t>
            </a:r>
            <a:r>
              <a:rPr lang="ru-RU" sz="2400" b="0" dirty="0"/>
              <a:t>включает в себя ознакомление </a:t>
            </a:r>
            <a:r>
              <a:rPr lang="ru-RU" sz="2400" b="0" dirty="0" smtClean="0"/>
              <a:t>с достижениями </a:t>
            </a:r>
            <a:r>
              <a:rPr lang="ru-RU" sz="2400" b="0" dirty="0"/>
              <a:t>культуры и искусства и способствует осознанию обществом</a:t>
            </a:r>
          </a:p>
          <a:p>
            <a:pPr marL="0" indent="0" algn="just">
              <a:buNone/>
            </a:pPr>
            <a:r>
              <a:rPr lang="ru-RU" sz="2400" b="0" dirty="0"/>
              <a:t>необходимости преемственности культуры, сохранения </a:t>
            </a:r>
            <a:r>
              <a:rPr lang="ru-RU" sz="2400" b="0" dirty="0" smtClean="0"/>
              <a:t>культурных </a:t>
            </a:r>
            <a:r>
              <a:rPr lang="ru-RU" sz="2400" b="0" dirty="0"/>
              <a:t>традиций.</a:t>
            </a:r>
          </a:p>
        </p:txBody>
      </p:sp>
    </p:spTree>
    <p:extLst>
      <p:ext uri="{BB962C8B-B14F-4D97-AF65-F5344CB8AC3E}">
        <p14:creationId xmlns:p14="http://schemas.microsoft.com/office/powerpoint/2010/main" val="935917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</a:t>
            </a:r>
            <a:r>
              <a:rPr lang="ru-RU" dirty="0"/>
              <a:t>направления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600" dirty="0">
                <a:solidFill>
                  <a:srgbClr val="FFFF00"/>
                </a:solidFill>
              </a:rPr>
              <a:t>Человеко-ориентированный подход</a:t>
            </a:r>
            <a:r>
              <a:rPr lang="ru-RU" sz="2600" b="0" dirty="0"/>
              <a:t>. Сторонники этого </a:t>
            </a:r>
            <a:r>
              <a:rPr lang="ru-RU" sz="2600" b="0" dirty="0" smtClean="0"/>
              <a:t>подхода исходят </a:t>
            </a:r>
            <a:r>
              <a:rPr lang="ru-RU" sz="2600" b="0" dirty="0"/>
              <a:t>из того, что люди выборочно </a:t>
            </a:r>
            <a:r>
              <a:rPr lang="ru-RU" sz="2600" b="0" dirty="0" smtClean="0"/>
              <a:t>воспринимают </a:t>
            </a:r>
            <a:r>
              <a:rPr lang="ru-RU" sz="2600" b="0" dirty="0"/>
              <a:t>поступающую из </a:t>
            </a:r>
            <a:r>
              <a:rPr lang="ru-RU" sz="2600" b="0" dirty="0" smtClean="0"/>
              <a:t>СМИ информацию</a:t>
            </a:r>
            <a:r>
              <a:rPr lang="ru-RU" sz="2600" b="0" dirty="0"/>
              <a:t>. Они выбирают ту часть информации, которая совпадает с </a:t>
            </a:r>
            <a:r>
              <a:rPr lang="ru-RU" sz="2600" b="0" dirty="0" smtClean="0"/>
              <a:t>их мнением</a:t>
            </a:r>
            <a:r>
              <a:rPr lang="ru-RU" sz="2600" b="0" dirty="0"/>
              <a:t>, и отвергают ту, которая в это мнение не укладывается</a:t>
            </a:r>
            <a:r>
              <a:rPr lang="ru-RU" sz="2600" b="0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>
                <a:solidFill>
                  <a:srgbClr val="FFFF00"/>
                </a:solidFill>
              </a:rPr>
              <a:t>Медиа-ориентированный подход</a:t>
            </a:r>
            <a:r>
              <a:rPr lang="ru-RU" sz="2600" b="0" dirty="0"/>
              <a:t>. Этот подход основывается на том</a:t>
            </a:r>
            <a:r>
              <a:rPr lang="ru-RU" sz="2600" b="0" dirty="0" smtClean="0"/>
              <a:t>, что </a:t>
            </a:r>
            <a:r>
              <a:rPr lang="ru-RU" sz="2600" b="0" dirty="0"/>
              <a:t>человек подчиняется действию средств массовой коммуникации. </a:t>
            </a:r>
            <a:r>
              <a:rPr lang="ru-RU" sz="2600" b="0" dirty="0" smtClean="0"/>
              <a:t>Они воздействуют </a:t>
            </a:r>
            <a:r>
              <a:rPr lang="ru-RU" sz="2600" b="0" dirty="0"/>
              <a:t>на него как наркотик, которому невозможно сопротивляться.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646174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</a:t>
            </a:r>
            <a:r>
              <a:rPr lang="ru-RU" dirty="0"/>
              <a:t>направления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>
                <a:solidFill>
                  <a:srgbClr val="FFFF00"/>
                </a:solidFill>
              </a:rPr>
              <a:t>Человеко-ориентированный подход</a:t>
            </a:r>
            <a:r>
              <a:rPr lang="ru-RU" sz="2800" b="0" dirty="0"/>
              <a:t>. Сторонники этого </a:t>
            </a:r>
            <a:r>
              <a:rPr lang="ru-RU" sz="2800" b="0" dirty="0" smtClean="0"/>
              <a:t>подхода исходят </a:t>
            </a:r>
            <a:r>
              <a:rPr lang="ru-RU" sz="2800" b="0" dirty="0"/>
              <a:t>из того, что люди выборочно </a:t>
            </a:r>
            <a:r>
              <a:rPr lang="ru-RU" sz="2800" b="0" dirty="0" smtClean="0"/>
              <a:t>воспринимают </a:t>
            </a:r>
            <a:r>
              <a:rPr lang="ru-RU" sz="2800" b="0" dirty="0"/>
              <a:t>поступающую из </a:t>
            </a:r>
            <a:r>
              <a:rPr lang="ru-RU" sz="2800" b="0" dirty="0" smtClean="0"/>
              <a:t>СМИ информацию</a:t>
            </a:r>
            <a:r>
              <a:rPr lang="ru-RU" sz="2800" b="0" dirty="0"/>
              <a:t>. Они выбирают ту часть информации, которая совпадает с </a:t>
            </a:r>
            <a:r>
              <a:rPr lang="ru-RU" sz="2800" b="0" dirty="0" smtClean="0"/>
              <a:t>их мнением</a:t>
            </a:r>
            <a:r>
              <a:rPr lang="ru-RU" sz="2800" b="0" dirty="0"/>
              <a:t>, и отвергают ту, которая в это мнение не укладывается.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770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Характеристики </a:t>
            </a:r>
            <a:br>
              <a:rPr lang="ru-RU" dirty="0" smtClean="0"/>
            </a:br>
            <a:r>
              <a:rPr lang="ru-RU" dirty="0" smtClean="0"/>
              <a:t>ситуации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знакомая - незнакомая;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формальная </a:t>
            </a:r>
            <a:r>
              <a:rPr lang="ru-RU" dirty="0"/>
              <a:t>- неформальная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ориентированная </a:t>
            </a:r>
            <a:r>
              <a:rPr lang="ru-RU" dirty="0"/>
              <a:t>на выполнение дела - ориентированная на общение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поверхностная </a:t>
            </a:r>
            <a:r>
              <a:rPr lang="ru-RU" dirty="0"/>
              <a:t>– глубокая (интимная) включенность. </a:t>
            </a:r>
          </a:p>
        </p:txBody>
      </p:sp>
    </p:spTree>
    <p:extLst>
      <p:ext uri="{BB962C8B-B14F-4D97-AF65-F5344CB8AC3E}">
        <p14:creationId xmlns:p14="http://schemas.microsoft.com/office/powerpoint/2010/main" val="4273563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</a:t>
            </a:r>
            <a:r>
              <a:rPr lang="ru-RU" dirty="0" smtClean="0"/>
              <a:t>ипы </a:t>
            </a:r>
            <a:r>
              <a:rPr lang="ru-RU" dirty="0"/>
              <a:t>ситуаций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400" dirty="0"/>
              <a:t>Официальные события</a:t>
            </a:r>
            <a:r>
              <a:rPr lang="en-US" sz="2400" dirty="0"/>
              <a:t>;</a:t>
            </a:r>
            <a:endParaRPr lang="ru-RU" sz="2400" dirty="0"/>
          </a:p>
          <a:p>
            <a:pPr lvl="0" algn="just"/>
            <a:r>
              <a:rPr lang="ru-RU" sz="2400" dirty="0"/>
              <a:t>Личностное взаимодействие с близкими друзьями или родственниками;</a:t>
            </a:r>
          </a:p>
          <a:p>
            <a:pPr lvl="0" algn="just"/>
            <a:r>
              <a:rPr lang="ru-RU" sz="2400" dirty="0"/>
              <a:t>Случайные эпизодические встречи со знакомыми;</a:t>
            </a:r>
          </a:p>
          <a:p>
            <a:pPr lvl="0" algn="just"/>
            <a:r>
              <a:rPr lang="ru-RU" sz="2400" dirty="0"/>
              <a:t>Формальные контакты в магазинах и на работе;</a:t>
            </a:r>
          </a:p>
          <a:p>
            <a:pPr lvl="0" algn="just"/>
            <a:r>
              <a:rPr lang="ru-RU" sz="2400" dirty="0"/>
              <a:t>Ассиметричные взаимодействия, связанные с социальными умениями </a:t>
            </a:r>
            <a:r>
              <a:rPr lang="ru-RU" sz="2400" dirty="0" smtClean="0"/>
              <a:t>(например</a:t>
            </a:r>
            <a:r>
              <a:rPr lang="ru-RU" sz="2400" dirty="0"/>
              <a:t>, обучение, руководство, интервьюирование);</a:t>
            </a:r>
          </a:p>
          <a:p>
            <a:pPr lvl="0" algn="just"/>
            <a:r>
              <a:rPr lang="ru-RU" sz="2400" dirty="0"/>
              <a:t>Конфликт и переговоры</a:t>
            </a:r>
            <a:r>
              <a:rPr lang="en-US" sz="2400" dirty="0"/>
              <a:t>;</a:t>
            </a:r>
            <a:endParaRPr lang="ru-RU" sz="2400" dirty="0"/>
          </a:p>
          <a:p>
            <a:pPr lvl="0" algn="just"/>
            <a:r>
              <a:rPr lang="ru-RU" sz="2400" dirty="0"/>
              <a:t>Групповая дискуссия.</a:t>
            </a:r>
          </a:p>
        </p:txBody>
      </p:sp>
    </p:spTree>
    <p:extLst>
      <p:ext uri="{BB962C8B-B14F-4D97-AF65-F5344CB8AC3E}">
        <p14:creationId xmlns:p14="http://schemas.microsoft.com/office/powerpoint/2010/main" val="131299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Характеристики </a:t>
            </a:r>
            <a:br>
              <a:rPr lang="ru-RU" dirty="0" smtClean="0"/>
            </a:br>
            <a:r>
              <a:rPr lang="ru-RU" dirty="0" smtClean="0"/>
              <a:t>ситуации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 smtClean="0">
                <a:solidFill>
                  <a:srgbClr val="FFFF00"/>
                </a:solidFill>
              </a:rPr>
              <a:t>Восприятие –</a:t>
            </a:r>
            <a:r>
              <a:rPr lang="ru-RU" sz="2800" i="1" dirty="0" smtClean="0"/>
              <a:t> процесс  </a:t>
            </a:r>
            <a:r>
              <a:rPr lang="ru-RU" sz="2800" i="1" dirty="0"/>
              <a:t>отбора, организации и интерпретации чувственных данных</a:t>
            </a:r>
            <a:r>
              <a:rPr lang="ru-RU" sz="2800" i="1" dirty="0" smtClean="0"/>
              <a:t>.</a:t>
            </a:r>
          </a:p>
          <a:p>
            <a:pPr marL="0" indent="0" algn="just">
              <a:buNone/>
            </a:pPr>
            <a:r>
              <a:rPr lang="ru-RU" sz="2800" i="1" dirty="0">
                <a:solidFill>
                  <a:srgbClr val="FFFF00"/>
                </a:solidFill>
              </a:rPr>
              <a:t>Социальный стереотип </a:t>
            </a:r>
            <a:r>
              <a:rPr lang="ru-RU" sz="2800" i="1" dirty="0"/>
              <a:t>– устойчивое представление  о каких-либо явлениях или людях, свойственное представителям той или иной группы</a:t>
            </a:r>
            <a:r>
              <a:rPr lang="ru-RU" sz="2800" i="1" dirty="0" smtClean="0"/>
              <a:t>.</a:t>
            </a:r>
            <a:endParaRPr lang="ru-RU" sz="2800" dirty="0"/>
          </a:p>
          <a:p>
            <a:pPr marL="0" indent="0" algn="just">
              <a:buNone/>
            </a:pPr>
            <a:r>
              <a:rPr lang="ru-RU" sz="2800" i="1" dirty="0" smtClean="0">
                <a:solidFill>
                  <a:srgbClr val="FFFF00"/>
                </a:solidFill>
              </a:rPr>
              <a:t>Коммуникативный стиль </a:t>
            </a:r>
            <a:r>
              <a:rPr lang="ru-RU" sz="2800" i="1" dirty="0" smtClean="0"/>
              <a:t>– привычные,  </a:t>
            </a:r>
            <a:r>
              <a:rPr lang="ru-RU" sz="2800" i="1" dirty="0"/>
              <a:t>устойчивые способы поведения, присущие данному человеку которые он </a:t>
            </a:r>
            <a:r>
              <a:rPr lang="ru-RU" sz="2800" i="1" dirty="0" smtClean="0"/>
              <a:t>использует. при </a:t>
            </a:r>
            <a:r>
              <a:rPr lang="ru-RU" sz="2800" i="1" dirty="0"/>
              <a:t>установлении отношений и взаимодействии с другими людьми.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83055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Специализированная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коммуникации в малых группах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коммуникации </a:t>
            </a:r>
            <a:r>
              <a:rPr lang="ru-RU" i="1" dirty="0"/>
              <a:t>в </a:t>
            </a:r>
            <a:r>
              <a:rPr lang="ru-RU" i="1" dirty="0" smtClean="0"/>
              <a:t>организациях,</a:t>
            </a:r>
          </a:p>
          <a:p>
            <a:r>
              <a:rPr lang="ru-RU" i="1" dirty="0" smtClean="0"/>
              <a:t>офисные </a:t>
            </a:r>
            <a:r>
              <a:rPr lang="ru-RU" i="1" dirty="0"/>
              <a:t>и маркетинговые коммуникации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38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Специализированная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>
                <a:solidFill>
                  <a:srgbClr val="FFFF00"/>
                </a:solidFill>
              </a:rPr>
              <a:t>М</a:t>
            </a:r>
            <a:r>
              <a:rPr lang="ru-RU" sz="2800" i="1" dirty="0" smtClean="0">
                <a:solidFill>
                  <a:srgbClr val="FFFF00"/>
                </a:solidFill>
              </a:rPr>
              <a:t>алая </a:t>
            </a:r>
            <a:r>
              <a:rPr lang="ru-RU" sz="2800" i="1" dirty="0">
                <a:solidFill>
                  <a:srgbClr val="FFFF00"/>
                </a:solidFill>
              </a:rPr>
              <a:t>группа </a:t>
            </a:r>
            <a:r>
              <a:rPr lang="ru-RU" sz="2800" i="1" dirty="0"/>
              <a:t>– </a:t>
            </a:r>
            <a:r>
              <a:rPr lang="ru-RU" sz="2800" i="1" dirty="0" smtClean="0"/>
              <a:t>это немногочисленная </a:t>
            </a:r>
            <a:r>
              <a:rPr lang="ru-RU" sz="2800" i="1" dirty="0"/>
              <a:t>по составу общность людей, члены которой находятся в непосредственном личном общении, объединены общей социальной деятельностью, что является основой для возникновения эмоциональных отношений, групповых норм и групповых процессов.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360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C00000"/>
                </a:solidFill>
              </a:rPr>
              <a:t>Малая группа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/>
              <a:t>первичные и </a:t>
            </a:r>
            <a:r>
              <a:rPr lang="ru-RU" sz="2800" i="1" dirty="0" smtClean="0"/>
              <a:t>вторичные; </a:t>
            </a:r>
          </a:p>
          <a:p>
            <a:pPr marL="0" indent="0" algn="just">
              <a:buNone/>
            </a:pPr>
            <a:r>
              <a:rPr lang="ru-RU" sz="2800" i="1" dirty="0" smtClean="0"/>
              <a:t>формальные </a:t>
            </a:r>
            <a:r>
              <a:rPr lang="ru-RU" sz="2800" i="1" dirty="0"/>
              <a:t>и </a:t>
            </a:r>
            <a:r>
              <a:rPr lang="ru-RU" sz="2800" i="1" dirty="0" smtClean="0"/>
              <a:t>неформальные;</a:t>
            </a:r>
          </a:p>
          <a:p>
            <a:pPr marL="0" indent="0" algn="just">
              <a:buNone/>
            </a:pPr>
            <a:r>
              <a:rPr lang="ru-RU" sz="2800" i="1" dirty="0" err="1" smtClean="0"/>
              <a:t>референтные</a:t>
            </a:r>
            <a:r>
              <a:rPr lang="ru-RU" sz="2800" i="1" dirty="0" smtClean="0"/>
              <a:t> </a:t>
            </a:r>
            <a:r>
              <a:rPr lang="ru-RU" sz="2800" i="1" dirty="0"/>
              <a:t>и группы членства; временные и стабильные; </a:t>
            </a:r>
            <a:endParaRPr lang="ru-RU" sz="2800" i="1" dirty="0" smtClean="0"/>
          </a:p>
          <a:p>
            <a:pPr marL="0" indent="0" algn="just">
              <a:buNone/>
            </a:pPr>
            <a:r>
              <a:rPr lang="ru-RU" sz="2800" i="1" dirty="0" smtClean="0"/>
              <a:t>открытые </a:t>
            </a:r>
            <a:r>
              <a:rPr lang="ru-RU" sz="2800" i="1" dirty="0"/>
              <a:t>и закрытые. </a:t>
            </a:r>
            <a:endParaRPr lang="ru-RU" sz="2800" i="1" dirty="0" smtClean="0"/>
          </a:p>
          <a:p>
            <a:pPr marL="0" indent="0" algn="just">
              <a:buNone/>
            </a:pPr>
            <a:r>
              <a:rPr lang="ru-RU" sz="2800" i="1" dirty="0" smtClean="0"/>
              <a:t>По </a:t>
            </a:r>
            <a:r>
              <a:rPr lang="ru-RU" sz="2800" i="1" dirty="0"/>
              <a:t>характеру и формам организации деятельности </a:t>
            </a:r>
            <a:r>
              <a:rPr lang="ru-RU" sz="2800" i="1" dirty="0" smtClean="0"/>
              <a:t>: </a:t>
            </a:r>
            <a:r>
              <a:rPr lang="ru-RU" sz="2800" i="1" dirty="0"/>
              <a:t>случайно организованная группа; ассоциация; корпорация; коллектив; команда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6013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C00000"/>
                </a:solidFill>
              </a:rPr>
              <a:t>Малая группа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>
                <a:solidFill>
                  <a:srgbClr val="FFFF00"/>
                </a:solidFill>
              </a:rPr>
              <a:t>Коммуникативная структура группы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/>
              <a:t>– это совокупность позиций членов группы в системах информационных потоков, связывающих членов группы между собой и внешней средой, и концентрации у них того или иного объема групповой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val="852266868"/>
      </p:ext>
    </p:extLst>
  </p:cSld>
  <p:clrMapOvr>
    <a:masterClrMapping/>
  </p:clrMapOvr>
</p:sld>
</file>

<file path=ppt/theme/theme1.xml><?xml version="1.0" encoding="utf-8"?>
<a:theme xmlns:a="http://schemas.openxmlformats.org/drawingml/2006/main" name="44_Fruit-appl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44_Fruit-apple</Template>
  <TotalTime>62</TotalTime>
  <Words>1168</Words>
  <Application>Microsoft Office PowerPoint</Application>
  <PresentationFormat>Экран (4:3)</PresentationFormat>
  <Paragraphs>124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44_Fruit-apple</vt:lpstr>
      <vt:lpstr>Коммуникативные технологии</vt:lpstr>
      <vt:lpstr>Межличностная коммуникация</vt:lpstr>
      <vt:lpstr>Характеристики  ситуации</vt:lpstr>
      <vt:lpstr>Типы ситуаций</vt:lpstr>
      <vt:lpstr>Характеристики  ситуации</vt:lpstr>
      <vt:lpstr>Специализированная коммуникация</vt:lpstr>
      <vt:lpstr>Специализированная коммуникация</vt:lpstr>
      <vt:lpstr>Малая группа </vt:lpstr>
      <vt:lpstr>Малая группа </vt:lpstr>
      <vt:lpstr>Малая группа </vt:lpstr>
      <vt:lpstr>Малая группа </vt:lpstr>
      <vt:lpstr>Централизованные коммуникативные сети</vt:lpstr>
      <vt:lpstr>Децентрализованные коммуникативные сети</vt:lpstr>
      <vt:lpstr>Коммуникации в организации </vt:lpstr>
      <vt:lpstr>Коммуникации в организации особенности: </vt:lpstr>
      <vt:lpstr>Функции коммуникации внутри организации</vt:lpstr>
      <vt:lpstr>Процесс обмена информацией</vt:lpstr>
      <vt:lpstr>Процесс обмена информацией</vt:lpstr>
      <vt:lpstr>Коммуникации в организации</vt:lpstr>
      <vt:lpstr>Массовая коммуникация</vt:lpstr>
      <vt:lpstr>Массовая коммуникация</vt:lpstr>
      <vt:lpstr>Массовая коммуникация</vt:lpstr>
      <vt:lpstr>Коммуникационный процесс в СМК </vt:lpstr>
      <vt:lpstr>Функции массовой коммуникации</vt:lpstr>
      <vt:lpstr>Функции массовой коммуникации</vt:lpstr>
      <vt:lpstr>Функции массовой коммуникации</vt:lpstr>
      <vt:lpstr>Основные направления</vt:lpstr>
      <vt:lpstr>Основные направления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14</cp:revision>
  <dcterms:created xsi:type="dcterms:W3CDTF">2012-01-14T07:07:02Z</dcterms:created>
  <dcterms:modified xsi:type="dcterms:W3CDTF">2012-01-30T17:35:24Z</dcterms:modified>
</cp:coreProperties>
</file>