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00711-AD90-4FC9-A581-C111558869E1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F4235-DC4A-4DD3-9808-92EF999CD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9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4235-DC4A-4DD3-9808-92EF999CDC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0_30e0_1542319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25" y="1458913"/>
            <a:ext cx="7219950" cy="5399087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7388" y="333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8C72688-81AE-4AAB-A8D8-29FF94ACF3A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8862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78436-CD68-419E-B0F0-77AF4B3A51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8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8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8403A-B94E-41CC-84C5-E39AA8E4BB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57406-80F5-4BA0-B6B1-36527E58AF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64A8E-BC54-43EB-A458-0E543BEF6F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C4B3-7815-4116-B679-835D510A16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3DA3A-EEAA-4235-89A5-AD62839C72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A934E-E598-4FEC-B820-106F718EAB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9D658-BF2D-4C18-8D75-A17C169039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56C6C-D7B0-4C63-BC89-C9254FDCE9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B72BF-DD7C-4E39-A5B6-89B4DD4A8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afe"/>
          <p:cNvPicPr>
            <a:picLocks noChangeAspect="1" noChangeArrowheads="1"/>
          </p:cNvPicPr>
          <p:nvPr/>
        </p:nvPicPr>
        <p:blipFill>
          <a:blip r:embed="rId13" cstate="print"/>
          <a:srcRect l="31496" b="8942"/>
          <a:stretch>
            <a:fillRect/>
          </a:stretch>
        </p:blipFill>
        <p:spPr bwMode="auto">
          <a:xfrm>
            <a:off x="1588" y="420688"/>
            <a:ext cx="1401762" cy="1639887"/>
          </a:xfrm>
          <a:prstGeom prst="rect">
            <a:avLst/>
          </a:prstGeom>
          <a:noFill/>
        </p:spPr>
      </p:pic>
      <p:pic>
        <p:nvPicPr>
          <p:cNvPr id="1031" name="Picture 7" descr="0_30e0_1542319b_X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35150" y="1458913"/>
            <a:ext cx="7219950" cy="539908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1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01464F-5076-4EB4-A2E6-EBC8F1AEC00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68313" y="1630363"/>
            <a:ext cx="8207375" cy="4535487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221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887" y="3861048"/>
            <a:ext cx="4752529" cy="1752600"/>
          </a:xfrm>
        </p:spPr>
        <p:txBody>
          <a:bodyPr/>
          <a:lstStyle/>
          <a:p>
            <a:pPr algn="ctr"/>
            <a:r>
              <a:rPr lang="ru-RU" dirty="0" smtClean="0"/>
              <a:t>Коммуникативный</a:t>
            </a:r>
          </a:p>
          <a:p>
            <a:pPr algn="ctr"/>
            <a:r>
              <a:rPr lang="ru-RU" dirty="0" smtClean="0"/>
              <a:t>процесс</a:t>
            </a:r>
          </a:p>
          <a:p>
            <a:pPr algn="ctr"/>
            <a:r>
              <a:rPr lang="ru-RU" dirty="0" smtClean="0"/>
              <a:t>(Анализ)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Обратная связь </a:t>
            </a:r>
            <a:r>
              <a:rPr lang="ru-RU" sz="2400" b="1" dirty="0" smtClean="0"/>
              <a:t>– </a:t>
            </a:r>
            <a:r>
              <a:rPr lang="ru-RU" sz="2400" dirty="0" smtClean="0"/>
              <a:t>процесс получения </a:t>
            </a:r>
            <a:r>
              <a:rPr lang="ru-RU" sz="2400" dirty="0"/>
              <a:t>информации о том</a:t>
            </a:r>
            <a:r>
              <a:rPr lang="ru-RU" sz="2400" dirty="0" smtClean="0"/>
              <a:t>, что </a:t>
            </a:r>
            <a:r>
              <a:rPr lang="ru-RU" sz="2400" dirty="0"/>
              <a:t>сообщение принято, расшифровано, а при необходимости </a:t>
            </a:r>
            <a:r>
              <a:rPr lang="ru-RU" sz="2400" dirty="0" smtClean="0"/>
              <a:t>предприняты </a:t>
            </a:r>
            <a:r>
              <a:rPr lang="ru-RU" sz="2400" dirty="0"/>
              <a:t>определенные действия, предписанные в сообщении.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Эффект коммуникации</a:t>
            </a:r>
            <a:r>
              <a:rPr lang="ru-RU" sz="2400" b="1" dirty="0"/>
              <a:t> </a:t>
            </a:r>
            <a:r>
              <a:rPr lang="ru-RU" sz="2400" dirty="0"/>
              <a:t>– изменения в поведении </a:t>
            </a:r>
            <a:r>
              <a:rPr lang="ru-RU" sz="2400" dirty="0" err="1"/>
              <a:t>коммуниканта</a:t>
            </a:r>
            <a:r>
              <a:rPr lang="ru-RU" sz="2400" dirty="0"/>
              <a:t>, </a:t>
            </a:r>
            <a:r>
              <a:rPr lang="ru-RU" sz="2400" dirty="0" smtClean="0"/>
              <a:t>которые происходят </a:t>
            </a:r>
            <a:r>
              <a:rPr lang="ru-RU" sz="2400" dirty="0"/>
              <a:t>в результате приема сообщения. Эффект может </a:t>
            </a:r>
            <a:r>
              <a:rPr lang="ru-RU" sz="2400" dirty="0" smtClean="0"/>
              <a:t>быть положительным </a:t>
            </a:r>
            <a:r>
              <a:rPr lang="ru-RU" sz="2400" dirty="0"/>
              <a:t>(коммуникация успешна) и отрицательным (когда</a:t>
            </a:r>
          </a:p>
          <a:p>
            <a:pPr marL="0" indent="0" algn="just">
              <a:buNone/>
            </a:pPr>
            <a:r>
              <a:rPr lang="ru-RU" sz="2400" dirty="0"/>
              <a:t>поставленных целей коммуникатору достичь не удалось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652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Эффективность</a:t>
            </a:r>
            <a:r>
              <a:rPr lang="ru-RU" sz="2400" b="1" dirty="0" smtClean="0"/>
              <a:t> – </a:t>
            </a:r>
            <a:r>
              <a:rPr lang="ru-RU" sz="2400" dirty="0" smtClean="0"/>
              <a:t>соотнесение вербальных </a:t>
            </a:r>
            <a:r>
              <a:rPr lang="ru-RU" sz="2400" dirty="0"/>
              <a:t>и невербальных приемов </a:t>
            </a:r>
            <a:r>
              <a:rPr lang="ru-RU" sz="2400" dirty="0" smtClean="0"/>
              <a:t>с целями </a:t>
            </a:r>
            <a:r>
              <a:rPr lang="ru-RU" sz="2400" dirty="0"/>
              <a:t>и задачами коммуникации, коммуникативной интенцией </a:t>
            </a:r>
            <a:r>
              <a:rPr lang="ru-RU" sz="2400" dirty="0" smtClean="0"/>
              <a:t>и перспективой</a:t>
            </a:r>
            <a:r>
              <a:rPr lang="ru-RU" sz="2400" dirty="0"/>
              <a:t>, системная спаянность элементов коммуникативной стратегии</a:t>
            </a:r>
            <a:r>
              <a:rPr lang="ru-RU" sz="2400" dirty="0" smtClean="0"/>
              <a:t>, практическая целесообразность </a:t>
            </a:r>
            <a:r>
              <a:rPr lang="ru-RU" sz="2400" dirty="0"/>
              <a:t>отдельных </a:t>
            </a:r>
            <a:r>
              <a:rPr lang="ru-RU" sz="2400" dirty="0" smtClean="0"/>
              <a:t>тактических </a:t>
            </a:r>
            <a:r>
              <a:rPr lang="ru-RU" sz="2400" dirty="0"/>
              <a:t>ходов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Аргументация</a:t>
            </a:r>
            <a:r>
              <a:rPr lang="ru-RU" sz="2400" dirty="0"/>
              <a:t> – процесс суждений, приводимых в подтверждение истинности другого суждения (точки зрения, концепции, теории). Эта процедура используется коммуникатором для собственного понимания и для убеждения реципиента (стороны, которая принимает информацию) и связан с поиском истинных оснований точки зрения на тот или иной вопрос. </a:t>
            </a:r>
          </a:p>
        </p:txBody>
      </p:sp>
    </p:spTree>
    <p:extLst>
      <p:ext uri="{BB962C8B-B14F-4D97-AF65-F5344CB8AC3E}">
        <p14:creationId xmlns:p14="http://schemas.microsoft.com/office/powerpoint/2010/main" val="4216178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Тезис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в логике </a:t>
            </a:r>
            <a:r>
              <a:rPr lang="ru-RU" sz="2400" i="1" dirty="0"/>
              <a:t>– </a:t>
            </a:r>
            <a:r>
              <a:rPr lang="ru-RU" sz="2400" dirty="0"/>
              <a:t>утверждение, требующее доказательства. В коммуникативном процессе каждая сторона может придерживаться своего тезиса. Любое утверждение, выдвинутое для рассмотрения реципиентом, выступает в качестве тезиса. Любой тезис требует соответствующей аргументации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/>
              <a:t>В качестве </a:t>
            </a:r>
            <a:r>
              <a:rPr lang="ru-RU" sz="2400" dirty="0">
                <a:solidFill>
                  <a:srgbClr val="C00000"/>
                </a:solidFill>
              </a:rPr>
              <a:t>довода (основания) </a:t>
            </a:r>
            <a:r>
              <a:rPr lang="ru-RU" sz="2400" dirty="0" smtClean="0"/>
              <a:t>используется </a:t>
            </a:r>
            <a:r>
              <a:rPr lang="ru-RU" sz="2400" dirty="0"/>
              <a:t>строго определенное суждение.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Доказательство – </a:t>
            </a:r>
            <a:r>
              <a:rPr lang="ru-RU" sz="2400" b="1" dirty="0" smtClean="0"/>
              <a:t>прямое</a:t>
            </a:r>
            <a:r>
              <a:rPr lang="ru-RU" sz="2400" dirty="0" smtClean="0"/>
              <a:t>, когда из </a:t>
            </a:r>
            <a:r>
              <a:rPr lang="ru-RU" sz="2400" dirty="0"/>
              <a:t>доводов непосредственно вытекает истинность тезиса; </a:t>
            </a:r>
            <a:r>
              <a:rPr lang="ru-RU" sz="2400" b="1" dirty="0" smtClean="0"/>
              <a:t>косвенное</a:t>
            </a:r>
            <a:r>
              <a:rPr lang="ru-RU" sz="2400" dirty="0" smtClean="0"/>
              <a:t>, если устанавливается </a:t>
            </a:r>
            <a:r>
              <a:rPr lang="ru-RU" sz="2400" dirty="0"/>
              <a:t>ложность всех имеющихся суждений о тезисе, отрицающих его, что и позволяет считать истинным данный тезис. </a:t>
            </a:r>
          </a:p>
        </p:txBody>
      </p:sp>
    </p:spTree>
    <p:extLst>
      <p:ext uri="{BB962C8B-B14F-4D97-AF65-F5344CB8AC3E}">
        <p14:creationId xmlns:p14="http://schemas.microsoft.com/office/powerpoint/2010/main" val="249641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Подтверждение</a:t>
            </a:r>
            <a:r>
              <a:rPr lang="ru-RU" sz="2400" dirty="0"/>
              <a:t> играет большую роль в тех случаях, когда в коммуникативных отношениях используются гипотезы. </a:t>
            </a:r>
            <a:r>
              <a:rPr lang="ru-RU" sz="2400" b="1" dirty="0"/>
              <a:t>Факты</a:t>
            </a:r>
            <a:r>
              <a:rPr lang="ru-RU" sz="2400" dirty="0"/>
              <a:t> подтверждают гипотезу, если они, дедуктивно вытекая из гипотетического положения, не противоречат ей.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Оправдание</a:t>
            </a:r>
            <a:r>
              <a:rPr lang="ru-RU" sz="2400" dirty="0"/>
              <a:t> используется в качестве доводов нравственных или правовых норм, оценок, соглашений, интересов, мотивов. Оправдание приводится в предписывающее-оценивающей форме и сопровождается словами “хорошо”, “плохо”, “правильно” и т.п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8911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Объяснение</a:t>
            </a:r>
            <a:r>
              <a:rPr lang="ru-RU" sz="2400" dirty="0" smtClean="0"/>
              <a:t> состоит </a:t>
            </a:r>
            <a:r>
              <a:rPr lang="ru-RU" sz="2400" dirty="0"/>
              <a:t>в том, что в начале процесса доказательства истинность тезиса еще не установлена, а при объяснении тезис с самого начала принимается как истинный, т.е. не ставится под сомнение.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Интерпретация</a:t>
            </a:r>
            <a:r>
              <a:rPr lang="ru-RU" sz="2400" dirty="0"/>
              <a:t> </a:t>
            </a:r>
            <a:r>
              <a:rPr lang="ru-RU" sz="2400" dirty="0" smtClean="0"/>
              <a:t>ставит </a:t>
            </a:r>
            <a:r>
              <a:rPr lang="ru-RU" sz="2400" dirty="0"/>
              <a:t>задачу истолкования, объяснения смысла того или иного предложения, исторического источника, произведения. </a:t>
            </a:r>
            <a:r>
              <a:rPr lang="ru-RU" sz="2400" dirty="0" smtClean="0"/>
              <a:t>Она </a:t>
            </a:r>
            <a:r>
              <a:rPr lang="ru-RU" sz="2400" dirty="0"/>
              <a:t>осуществляется путем приписывания некоторого содержательного значения рассматриваемой системе.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99322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Опровержение</a:t>
            </a:r>
            <a:r>
              <a:rPr lang="ru-RU" sz="2400" dirty="0" smtClean="0"/>
              <a:t> </a:t>
            </a:r>
            <a:r>
              <a:rPr lang="ru-RU" sz="2400" dirty="0"/>
              <a:t>ставит задачу установить ложность тезиса путем доказательства антитезиса или установлением ложности следствий, вытекающих из тезиса.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Возражение</a:t>
            </a:r>
            <a:r>
              <a:rPr lang="ru-RU" sz="2400" dirty="0"/>
              <a:t> (оспаривание) направлено на ослабление тезиса. Возражение как вид аргументации возможно реализовать, в основном, путем: а) опровержения аргументов, подтверждающих тезис; б) подтверждения антитезиса. </a:t>
            </a:r>
          </a:p>
        </p:txBody>
      </p:sp>
    </p:spTree>
    <p:extLst>
      <p:ext uri="{BB962C8B-B14F-4D97-AF65-F5344CB8AC3E}">
        <p14:creationId xmlns:p14="http://schemas.microsoft.com/office/powerpoint/2010/main" val="149127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Коммуникатор – источник (отправитель</a:t>
            </a:r>
            <a:r>
              <a:rPr lang="ru-RU" i="1" dirty="0">
                <a:solidFill>
                  <a:srgbClr val="C00000"/>
                </a:solidFill>
              </a:rPr>
              <a:t>)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i="1" dirty="0">
                <a:solidFill>
                  <a:srgbClr val="C00000"/>
                </a:solidFill>
              </a:rPr>
              <a:t>сообщения</a:t>
            </a:r>
            <a:r>
              <a:rPr lang="ru-RU" i="1" dirty="0"/>
              <a:t>. </a:t>
            </a:r>
            <a:r>
              <a:rPr lang="ru-RU" dirty="0"/>
              <a:t>В качестве источника могут выступать отдельные индивиды, группы людей, общественные социальные институты (госучреждения, политические партии, фирмы, организации).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504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700" dirty="0">
                <a:solidFill>
                  <a:srgbClr val="C00000"/>
                </a:solidFill>
              </a:rPr>
              <a:t>Коды</a:t>
            </a:r>
            <a:r>
              <a:rPr lang="ru-RU" sz="2700" b="1" dirty="0"/>
              <a:t> </a:t>
            </a:r>
            <a:r>
              <a:rPr lang="ru-RU" sz="2700" dirty="0"/>
              <a:t>– символы или знаки, переводящие сообщение на язык, </a:t>
            </a:r>
            <a:r>
              <a:rPr lang="ru-RU" sz="2700" dirty="0" smtClean="0"/>
              <a:t>понятный получателю</a:t>
            </a:r>
            <a:r>
              <a:rPr lang="ru-RU" sz="2700" dirty="0"/>
              <a:t>. В качестве кодов используются вербальные и невербальные </a:t>
            </a:r>
            <a:r>
              <a:rPr lang="ru-RU" sz="2700" dirty="0" smtClean="0"/>
              <a:t>средства коммуникации.</a:t>
            </a:r>
          </a:p>
          <a:p>
            <a:pPr marL="0" indent="0" algn="just">
              <a:buNone/>
            </a:pPr>
            <a:r>
              <a:rPr lang="ru-RU" sz="2700" dirty="0" smtClean="0">
                <a:solidFill>
                  <a:srgbClr val="C00000"/>
                </a:solidFill>
              </a:rPr>
              <a:t>Кодирование</a:t>
            </a:r>
            <a:r>
              <a:rPr lang="ru-RU" sz="2700" dirty="0" smtClean="0"/>
              <a:t> – переработка исходной </a:t>
            </a:r>
            <a:r>
              <a:rPr lang="ru-RU" sz="2700" dirty="0"/>
              <a:t>идеи сообщения с целью доведения ее до адресата</a:t>
            </a:r>
            <a:r>
              <a:rPr lang="ru-RU" sz="2700" dirty="0" smtClean="0"/>
              <a:t>.</a:t>
            </a:r>
          </a:p>
          <a:p>
            <a:pPr marL="0" indent="0" algn="just">
              <a:buNone/>
            </a:pPr>
            <a:r>
              <a:rPr lang="ru-RU" sz="2700" dirty="0">
                <a:solidFill>
                  <a:srgbClr val="C00000"/>
                </a:solidFill>
              </a:rPr>
              <a:t>Декодирование</a:t>
            </a:r>
            <a:r>
              <a:rPr lang="ru-RU" sz="2700" dirty="0"/>
              <a:t> – это, во-первых, процесс придания определенного смысла полученным сигналам, во-вторых, - процесс выявления первоначального замысла, исходной идеи отправителя, понимания смысла его сообщения.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01012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Сообщение</a:t>
            </a:r>
            <a:r>
              <a:rPr lang="ru-RU" sz="2400" dirty="0"/>
              <a:t> – это уже осмысленная и соответствующим образом закодированная (с помощью языка или других знаковых систем) </a:t>
            </a:r>
            <a:r>
              <a:rPr lang="ru-RU" sz="2400" dirty="0" smtClean="0"/>
              <a:t>информация (вербальная или невербальная).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Средство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– </a:t>
            </a:r>
            <a:r>
              <a:rPr lang="ru-RU" sz="2400" dirty="0" smtClean="0"/>
              <a:t>тип используемого кодирования.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Канал </a:t>
            </a:r>
            <a:r>
              <a:rPr lang="ru-RU" sz="2400" dirty="0">
                <a:solidFill>
                  <a:srgbClr val="C00000"/>
                </a:solidFill>
              </a:rPr>
              <a:t>коммуникации </a:t>
            </a:r>
            <a:r>
              <a:rPr lang="ru-RU" sz="2400" b="1" dirty="0" smtClean="0"/>
              <a:t>– </a:t>
            </a:r>
            <a:r>
              <a:rPr lang="ru-RU" sz="2400" dirty="0" smtClean="0"/>
              <a:t>маршрут, по </a:t>
            </a:r>
            <a:r>
              <a:rPr lang="ru-RU" sz="2400" dirty="0"/>
              <a:t>которому сообщение </a:t>
            </a:r>
            <a:r>
              <a:rPr lang="ru-RU" sz="2400" dirty="0" smtClean="0"/>
              <a:t>направляется. </a:t>
            </a:r>
            <a:r>
              <a:rPr lang="ru-RU" sz="2400" i="1" dirty="0">
                <a:solidFill>
                  <a:srgbClr val="002060"/>
                </a:solidFill>
              </a:rPr>
              <a:t>Естественные</a:t>
            </a:r>
            <a:r>
              <a:rPr lang="ru-RU" sz="2400" i="1" dirty="0"/>
              <a:t> –</a:t>
            </a:r>
            <a:r>
              <a:rPr lang="ru-RU" sz="2400" dirty="0"/>
              <a:t> каналы, возникающие в сфере взаимодействия человека с другими людьми или с внешним миром, при участии разных органов чувств ( визуальные, аудиальные и др</a:t>
            </a:r>
            <a:r>
              <a:rPr lang="ru-RU" sz="2400" dirty="0" smtClean="0"/>
              <a:t>.). </a:t>
            </a:r>
            <a:r>
              <a:rPr lang="ru-RU" sz="2400" i="1" dirty="0" smtClean="0">
                <a:solidFill>
                  <a:srgbClr val="002060"/>
                </a:solidFill>
              </a:rPr>
              <a:t>Искусственные</a:t>
            </a:r>
            <a:r>
              <a:rPr lang="ru-RU" sz="2400" i="1" dirty="0" smtClean="0"/>
              <a:t> </a:t>
            </a:r>
            <a:r>
              <a:rPr lang="ru-RU" sz="2400" i="1" dirty="0"/>
              <a:t>(технические) – </a:t>
            </a:r>
            <a:r>
              <a:rPr lang="ru-RU" sz="2400" dirty="0"/>
              <a:t>линии телефонной, телеграфной, радиосвязи, транспортные и пр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9684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err="1">
                <a:solidFill>
                  <a:srgbClr val="C00000"/>
                </a:solidFill>
              </a:rPr>
              <a:t>Коммуникант</a:t>
            </a:r>
            <a:r>
              <a:rPr lang="ru-RU" sz="2400" dirty="0">
                <a:solidFill>
                  <a:srgbClr val="C00000"/>
                </a:solidFill>
              </a:rPr>
              <a:t> (адресат, получатель) </a:t>
            </a:r>
            <a:r>
              <a:rPr lang="ru-RU" sz="2400" dirty="0"/>
              <a:t>– лицо, или группа лиц, </a:t>
            </a:r>
            <a:r>
              <a:rPr lang="ru-RU" sz="2400" dirty="0" smtClean="0"/>
              <a:t>массовая аудитория</a:t>
            </a:r>
            <a:r>
              <a:rPr lang="ru-RU" sz="2400" dirty="0"/>
              <a:t>, которым направлено сообщение.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Получатель </a:t>
            </a:r>
            <a:r>
              <a:rPr lang="ru-RU" sz="2400" dirty="0"/>
              <a:t>информации </a:t>
            </a:r>
            <a:r>
              <a:rPr lang="ru-RU" sz="2400" dirty="0" smtClean="0"/>
              <a:t>должен уметь</a:t>
            </a:r>
            <a:r>
              <a:rPr lang="ru-RU" sz="2400" dirty="0"/>
              <a:t>: </a:t>
            </a:r>
            <a:endParaRPr lang="ru-RU" sz="2400" dirty="0" smtClean="0"/>
          </a:p>
          <a:p>
            <a:pPr algn="just"/>
            <a:r>
              <a:rPr lang="ru-RU" sz="2400" dirty="0" smtClean="0"/>
              <a:t>быстро </a:t>
            </a:r>
            <a:r>
              <a:rPr lang="ru-RU" sz="2400" dirty="0"/>
              <a:t>выделить тематику информации по ключевым словам;</a:t>
            </a:r>
          </a:p>
          <a:p>
            <a:pPr algn="just"/>
            <a:r>
              <a:rPr lang="ru-RU" sz="2400" dirty="0"/>
              <a:t>правильно интерпретировать начало сообщения и, </a:t>
            </a:r>
            <a:r>
              <a:rPr lang="ru-RU" sz="2400" dirty="0" smtClean="0"/>
              <a:t>следовательно, предвосхищать </a:t>
            </a:r>
            <a:r>
              <a:rPr lang="ru-RU" sz="2400" dirty="0"/>
              <a:t>его развертывание</a:t>
            </a:r>
            <a:r>
              <a:rPr lang="ru-RU" sz="2400" dirty="0" smtClean="0"/>
              <a:t>;</a:t>
            </a:r>
          </a:p>
          <a:p>
            <a:pPr algn="just"/>
            <a:r>
              <a:rPr lang="ru-RU" sz="2400" dirty="0" smtClean="0"/>
              <a:t>восстановить </a:t>
            </a:r>
            <a:r>
              <a:rPr lang="ru-RU" sz="2400" dirty="0"/>
              <a:t>смысл сообщения, </a:t>
            </a:r>
            <a:r>
              <a:rPr lang="ru-RU" sz="2400" dirty="0" smtClean="0"/>
              <a:t>несмотря на </a:t>
            </a:r>
            <a:r>
              <a:rPr lang="ru-RU" sz="2400" dirty="0"/>
              <a:t>пропущенные элементы; </a:t>
            </a:r>
            <a:endParaRPr lang="ru-RU" sz="2400" dirty="0" smtClean="0"/>
          </a:p>
          <a:p>
            <a:pPr algn="just"/>
            <a:r>
              <a:rPr lang="ru-RU" sz="2400" dirty="0" smtClean="0"/>
              <a:t>правильно </a:t>
            </a:r>
            <a:r>
              <a:rPr lang="ru-RU" sz="2400" dirty="0"/>
              <a:t>определить замысел высказывания.</a:t>
            </a:r>
          </a:p>
        </p:txBody>
      </p:sp>
    </p:spTree>
    <p:extLst>
      <p:ext uri="{BB962C8B-B14F-4D97-AF65-F5344CB8AC3E}">
        <p14:creationId xmlns:p14="http://schemas.microsoft.com/office/powerpoint/2010/main" val="1181090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err="1">
                <a:solidFill>
                  <a:srgbClr val="C00000"/>
                </a:solidFill>
              </a:rPr>
              <a:t>Коммуникант</a:t>
            </a:r>
            <a:r>
              <a:rPr lang="ru-RU" sz="2400" dirty="0">
                <a:solidFill>
                  <a:srgbClr val="C00000"/>
                </a:solidFill>
              </a:rPr>
              <a:t> (адресат, получатель) </a:t>
            </a:r>
            <a:r>
              <a:rPr lang="ru-RU" sz="2400" dirty="0"/>
              <a:t>– лицо, или группа лиц, </a:t>
            </a:r>
            <a:r>
              <a:rPr lang="ru-RU" sz="2400" dirty="0" smtClean="0"/>
              <a:t>массовая аудитория</a:t>
            </a:r>
            <a:r>
              <a:rPr lang="ru-RU" sz="2400" dirty="0"/>
              <a:t>, которым направлено сообщение.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Получатель </a:t>
            </a:r>
            <a:r>
              <a:rPr lang="ru-RU" sz="2400" dirty="0"/>
              <a:t>информации </a:t>
            </a:r>
            <a:r>
              <a:rPr lang="ru-RU" sz="2400" dirty="0" smtClean="0"/>
              <a:t>должен уметь</a:t>
            </a:r>
            <a:r>
              <a:rPr lang="ru-RU" sz="2400" dirty="0"/>
              <a:t>: </a:t>
            </a:r>
            <a:endParaRPr lang="ru-RU" sz="2400" dirty="0" smtClean="0"/>
          </a:p>
          <a:p>
            <a:pPr algn="just"/>
            <a:r>
              <a:rPr lang="ru-RU" sz="2400" dirty="0" smtClean="0"/>
              <a:t>быстро </a:t>
            </a:r>
            <a:r>
              <a:rPr lang="ru-RU" sz="2400" dirty="0"/>
              <a:t>выделить тематику информации по ключевым словам;</a:t>
            </a:r>
          </a:p>
          <a:p>
            <a:pPr algn="just"/>
            <a:r>
              <a:rPr lang="ru-RU" sz="2400" dirty="0"/>
              <a:t>правильно интерпретировать начало сообщения и, </a:t>
            </a:r>
            <a:r>
              <a:rPr lang="ru-RU" sz="2400" dirty="0" smtClean="0"/>
              <a:t>следовательно, предвосхищать </a:t>
            </a:r>
            <a:r>
              <a:rPr lang="ru-RU" sz="2400" dirty="0"/>
              <a:t>его развертывание</a:t>
            </a:r>
            <a:r>
              <a:rPr lang="ru-RU" sz="2400" dirty="0" smtClean="0"/>
              <a:t>;</a:t>
            </a:r>
          </a:p>
          <a:p>
            <a:pPr algn="just"/>
            <a:r>
              <a:rPr lang="ru-RU" sz="2400" dirty="0" smtClean="0"/>
              <a:t>восстановить </a:t>
            </a:r>
            <a:r>
              <a:rPr lang="ru-RU" sz="2400" dirty="0"/>
              <a:t>смысл сообщения, </a:t>
            </a:r>
            <a:r>
              <a:rPr lang="ru-RU" sz="2400" dirty="0" smtClean="0"/>
              <a:t>несмотря на </a:t>
            </a:r>
            <a:r>
              <a:rPr lang="ru-RU" sz="2400" dirty="0"/>
              <a:t>пропущенные элементы; </a:t>
            </a:r>
            <a:endParaRPr lang="ru-RU" sz="2400" dirty="0" smtClean="0"/>
          </a:p>
          <a:p>
            <a:pPr algn="just"/>
            <a:r>
              <a:rPr lang="ru-RU" sz="2400" dirty="0" smtClean="0"/>
              <a:t>правильно </a:t>
            </a:r>
            <a:r>
              <a:rPr lang="ru-RU" sz="2400" dirty="0"/>
              <a:t>определить замысел высказывания.</a:t>
            </a:r>
          </a:p>
        </p:txBody>
      </p:sp>
    </p:spTree>
    <p:extLst>
      <p:ext uri="{BB962C8B-B14F-4D97-AF65-F5344CB8AC3E}">
        <p14:creationId xmlns:p14="http://schemas.microsoft.com/office/powerpoint/2010/main" val="3430806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Барьеры коммуникации</a:t>
            </a:r>
            <a:r>
              <a:rPr lang="ru-RU" sz="2400" b="1" dirty="0"/>
              <a:t> </a:t>
            </a:r>
            <a:r>
              <a:rPr lang="ru-RU" sz="2400" b="1" dirty="0" smtClean="0"/>
              <a:t>– </a:t>
            </a:r>
            <a:r>
              <a:rPr lang="ru-RU" sz="2400" dirty="0" smtClean="0"/>
              <a:t>помехи, </a:t>
            </a:r>
            <a:r>
              <a:rPr lang="ru-RU" sz="2400" dirty="0"/>
              <a:t>мешающие </a:t>
            </a:r>
            <a:r>
              <a:rPr lang="ru-RU" sz="2400" dirty="0" smtClean="0"/>
              <a:t>осуществлению контактов </a:t>
            </a:r>
            <a:r>
              <a:rPr lang="ru-RU" sz="2400" dirty="0"/>
              <a:t>и взаимодействию между </a:t>
            </a:r>
            <a:r>
              <a:rPr lang="ru-RU" sz="2400" dirty="0" smtClean="0"/>
              <a:t>коммуникатором </a:t>
            </a:r>
            <a:r>
              <a:rPr lang="ru-RU" sz="2400" dirty="0"/>
              <a:t>и реципиентом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/>
              <a:t>Технические помехи. </a:t>
            </a:r>
            <a:r>
              <a:rPr lang="ru-RU" sz="2400" dirty="0"/>
              <a:t>Источником таких помех является сам </a:t>
            </a:r>
            <a:r>
              <a:rPr lang="ru-RU" sz="2400" dirty="0" smtClean="0"/>
              <a:t>канал коммуникации </a:t>
            </a:r>
            <a:r>
              <a:rPr lang="ru-RU" sz="2400" dirty="0"/>
              <a:t>(факс, телефон) и его технические неисправности.</a:t>
            </a:r>
          </a:p>
          <a:p>
            <a:pPr algn="just"/>
            <a:r>
              <a:rPr lang="ru-RU" sz="2400" b="1" dirty="0"/>
              <a:t>Психологические помехи </a:t>
            </a:r>
            <a:r>
              <a:rPr lang="ru-RU" sz="2400" dirty="0"/>
              <a:t>связаны с отношениями </a:t>
            </a:r>
            <a:r>
              <a:rPr lang="ru-RU" sz="2400" dirty="0" smtClean="0"/>
              <a:t>между коммуникатором </a:t>
            </a:r>
            <a:r>
              <a:rPr lang="ru-RU" sz="2400" dirty="0"/>
              <a:t>и реципиентом, их установками к каналу информации</a:t>
            </a:r>
            <a:r>
              <a:rPr lang="ru-RU" sz="2400" dirty="0" smtClean="0"/>
              <a:t>, способам</a:t>
            </a:r>
            <a:r>
              <a:rPr lang="ru-RU" sz="2400" dirty="0"/>
              <a:t>, содержанию и форме сообщения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0986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algn="just"/>
            <a:r>
              <a:rPr lang="ru-RU" sz="2400" b="1" dirty="0"/>
              <a:t>Психофизиологические помехи </a:t>
            </a:r>
            <a:r>
              <a:rPr lang="ru-RU" sz="2400" dirty="0"/>
              <a:t>возникают из-за </a:t>
            </a:r>
            <a:r>
              <a:rPr lang="ru-RU" sz="2400" dirty="0" smtClean="0"/>
              <a:t>сенсорных способностей</a:t>
            </a:r>
            <a:r>
              <a:rPr lang="ru-RU" sz="2400" dirty="0"/>
              <a:t>, особенностей человеческого восприятия, </a:t>
            </a:r>
            <a:r>
              <a:rPr lang="ru-RU" sz="2400" dirty="0" smtClean="0"/>
              <a:t>способности человеческого </a:t>
            </a:r>
            <a:r>
              <a:rPr lang="ru-RU" sz="2400" dirty="0"/>
              <a:t>мозга к запоминанию и переработке информации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/>
              <a:t>Языковые помехи </a:t>
            </a:r>
            <a:r>
              <a:rPr lang="ru-RU" sz="2400" dirty="0"/>
              <a:t>возникают на </a:t>
            </a:r>
            <a:r>
              <a:rPr lang="ru-RU" sz="2400" b="1" dirty="0"/>
              <a:t>фонетическом и </a:t>
            </a:r>
            <a:r>
              <a:rPr lang="ru-RU" sz="2400" b="1" dirty="0" smtClean="0"/>
              <a:t>семантическом уровне</a:t>
            </a:r>
            <a:r>
              <a:rPr lang="ru-RU" sz="2400" b="1" dirty="0"/>
              <a:t>. </a:t>
            </a:r>
            <a:r>
              <a:rPr lang="ru-RU" sz="2400" dirty="0"/>
              <a:t>На фонетическом - из-за неразличимости звуков, </a:t>
            </a:r>
            <a:r>
              <a:rPr lang="ru-RU" sz="2400" dirty="0" smtClean="0"/>
              <a:t>плохого произношения</a:t>
            </a:r>
            <a:r>
              <a:rPr lang="ru-RU" sz="2400" dirty="0"/>
              <a:t>, неприятия темпа речи, а на семантическом — по </a:t>
            </a:r>
            <a:r>
              <a:rPr lang="ru-RU" sz="2400" dirty="0" smtClean="0"/>
              <a:t>причине непонимания </a:t>
            </a:r>
            <a:r>
              <a:rPr lang="ru-RU" sz="2400" dirty="0"/>
              <a:t>обозначенного смысла.</a:t>
            </a:r>
          </a:p>
          <a:p>
            <a:pPr algn="just"/>
            <a:r>
              <a:rPr lang="ru-RU" sz="2400" b="1" dirty="0"/>
              <a:t>Социальные помехи </a:t>
            </a:r>
            <a:r>
              <a:rPr lang="ru-RU" sz="2400" dirty="0"/>
              <a:t>выражены в принадлежности </a:t>
            </a:r>
            <a:r>
              <a:rPr lang="ru-RU" sz="2400" dirty="0" err="1"/>
              <a:t>коммуникантов</a:t>
            </a:r>
            <a:r>
              <a:rPr lang="ru-RU" sz="2400" dirty="0"/>
              <a:t> </a:t>
            </a:r>
            <a:r>
              <a:rPr lang="ru-RU" sz="2400" dirty="0" smtClean="0"/>
              <a:t>к разным </a:t>
            </a:r>
            <a:r>
              <a:rPr lang="ru-RU" sz="2400" dirty="0"/>
              <a:t>социальным группам, они обусловлены социальными нормами</a:t>
            </a:r>
            <a:r>
              <a:rPr lang="ru-RU" sz="2400" dirty="0" smtClean="0"/>
              <a:t>, запретами</a:t>
            </a:r>
            <a:r>
              <a:rPr lang="ru-RU" sz="2400" dirty="0"/>
              <a:t>, ограничениями в получении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340405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488113" cy="1143000"/>
          </a:xfrm>
        </p:spPr>
        <p:txBody>
          <a:bodyPr/>
          <a:lstStyle/>
          <a:p>
            <a:r>
              <a:rPr lang="ru-RU" b="1" dirty="0" smtClean="0"/>
              <a:t>структурные компоненты </a:t>
            </a:r>
            <a:r>
              <a:rPr lang="ru-RU" b="1" dirty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525963"/>
          </a:xfrm>
        </p:spPr>
        <p:txBody>
          <a:bodyPr/>
          <a:lstStyle/>
          <a:p>
            <a:pPr algn="just"/>
            <a:r>
              <a:rPr lang="ru-RU" sz="2400" b="1" dirty="0"/>
              <a:t>Культурно-национальные помехи. </a:t>
            </a:r>
            <a:r>
              <a:rPr lang="ru-RU" sz="2400" dirty="0"/>
              <a:t>Особенности в </a:t>
            </a:r>
            <a:r>
              <a:rPr lang="ru-RU" sz="2400" dirty="0" smtClean="0"/>
              <a:t>межнациональных коммуникациях </a:t>
            </a:r>
            <a:r>
              <a:rPr lang="ru-RU" sz="2400" dirty="0"/>
              <a:t>обусловлены различиями в традициях, нормах, ценностях</a:t>
            </a:r>
            <a:r>
              <a:rPr lang="ru-RU" sz="2400" dirty="0" smtClean="0"/>
              <a:t>, оценке </a:t>
            </a:r>
            <a:r>
              <a:rPr lang="ru-RU" sz="2400" dirty="0"/>
              <a:t>различных форм коммуникаций, реакции на </a:t>
            </a:r>
            <a:r>
              <a:rPr lang="ru-RU" sz="2400" dirty="0" smtClean="0"/>
              <a:t>полученную информацию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5604180"/>
      </p:ext>
    </p:extLst>
  </p:cSld>
  <p:clrMapOvr>
    <a:masterClrMapping/>
  </p:clrMapOvr>
</p:sld>
</file>

<file path=ppt/theme/theme1.xml><?xml version="1.0" encoding="utf-8"?>
<a:theme xmlns:a="http://schemas.openxmlformats.org/drawingml/2006/main" name="67_Coffee-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67_Coffee-1</Template>
  <TotalTime>43</TotalTime>
  <Words>933</Words>
  <Application>Microsoft Office PowerPoint</Application>
  <PresentationFormat>Экран (4:3)</PresentationFormat>
  <Paragraphs>73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67_Coffee-1</vt:lpstr>
      <vt:lpstr>Коммуникативные технологии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  <vt:lpstr>структурные компоненты коммуникации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Гриненко</dc:creator>
  <cp:lastModifiedBy>Гриненко</cp:lastModifiedBy>
  <cp:revision>13</cp:revision>
  <dcterms:created xsi:type="dcterms:W3CDTF">2011-10-14T12:56:31Z</dcterms:created>
  <dcterms:modified xsi:type="dcterms:W3CDTF">2012-01-29T19:22:31Z</dcterms:modified>
</cp:coreProperties>
</file>